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49"/>
    <p:restoredTop sz="96405"/>
  </p:normalViewPr>
  <p:slideViewPr>
    <p:cSldViewPr snapToGrid="0" snapToObjects="1">
      <p:cViewPr varScale="1">
        <p:scale>
          <a:sx n="229" d="100"/>
          <a:sy n="229" d="100"/>
        </p:scale>
        <p:origin x="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12/11/21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iRNqhi2ka9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fastcoexist.com/3033351/the-beautiful-phenomena-of-starling-flocks-explained-by-computer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tarunchhabra26/AISE2021"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tarunchhabra26/fss16dst/blob/master/project/report/REPORT.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TencentARC/GFPGAN" TargetMode="External"/><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www.youtube.com/watch?v=BIZg_PPuj_0" TargetMode="External"/><Relationship Id="rId4" Type="http://schemas.openxmlformats.org/officeDocument/2006/relationships/image" Target="../media/image15.jpeg"/><Relationship Id="rId9" Type="http://schemas.openxmlformats.org/officeDocument/2006/relationships/hyperlink" Target="https://arxiv.org/pdf/2101.04061.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jmc.stanford.edu/articles/mcc59/mcc59.pdf" TargetMode="External"/><Relationship Id="rId2" Type="http://schemas.openxmlformats.org/officeDocument/2006/relationships/hyperlink" Target="https://www.csee.umbc.edu/courses/471/papers/turing.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menzies.us/pdf/00ml.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8D5A-F975-EC4A-BF6E-DC09F03275EB}"/>
              </a:ext>
            </a:extLst>
          </p:cNvPr>
          <p:cNvSpPr>
            <a:spLocks noGrp="1"/>
          </p:cNvSpPr>
          <p:nvPr>
            <p:ph type="ctrTitle"/>
          </p:nvPr>
        </p:nvSpPr>
        <p:spPr/>
        <p:txBody>
          <a:bodyPr/>
          <a:lstStyle/>
          <a:p>
            <a:r>
              <a:rPr lang="en-US" dirty="0"/>
              <a:t>Artificial Intelligence in software Engineering </a:t>
            </a:r>
          </a:p>
        </p:txBody>
      </p:sp>
      <p:sp>
        <p:nvSpPr>
          <p:cNvPr id="3" name="Subtitle 2">
            <a:extLst>
              <a:ext uri="{FF2B5EF4-FFF2-40B4-BE49-F238E27FC236}">
                <a16:creationId xmlns:a16="http://schemas.microsoft.com/office/drawing/2014/main" id="{72924CED-D89B-7547-88F0-C19CC617439B}"/>
              </a:ext>
            </a:extLst>
          </p:cNvPr>
          <p:cNvSpPr>
            <a:spLocks noGrp="1"/>
          </p:cNvSpPr>
          <p:nvPr>
            <p:ph type="subTitle" idx="1"/>
          </p:nvPr>
        </p:nvSpPr>
        <p:spPr/>
        <p:txBody>
          <a:bodyPr/>
          <a:lstStyle/>
          <a:p>
            <a:r>
              <a:rPr lang="en-US" dirty="0"/>
              <a:t>An expert Talk by :</a:t>
            </a:r>
          </a:p>
          <a:p>
            <a:r>
              <a:rPr lang="en-US" dirty="0" err="1"/>
              <a:t>Tarun</a:t>
            </a:r>
            <a:r>
              <a:rPr lang="en-US" dirty="0"/>
              <a:t> Chhabra</a:t>
            </a:r>
          </a:p>
          <a:p>
            <a:r>
              <a:rPr lang="en-US" dirty="0"/>
              <a:t>13th December 2021</a:t>
            </a:r>
          </a:p>
        </p:txBody>
      </p:sp>
    </p:spTree>
    <p:extLst>
      <p:ext uri="{BB962C8B-B14F-4D97-AF65-F5344CB8AC3E}">
        <p14:creationId xmlns:p14="http://schemas.microsoft.com/office/powerpoint/2010/main" val="104861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9E2DC-C370-A14C-84D5-0BB9B2ADD1C1}"/>
              </a:ext>
            </a:extLst>
          </p:cNvPr>
          <p:cNvSpPr>
            <a:spLocks noGrp="1"/>
          </p:cNvSpPr>
          <p:nvPr>
            <p:ph type="title"/>
          </p:nvPr>
        </p:nvSpPr>
        <p:spPr/>
        <p:txBody>
          <a:bodyPr/>
          <a:lstStyle/>
          <a:p>
            <a:r>
              <a:rPr lang="en-US" dirty="0"/>
              <a:t>Ordered Vs Unordered Search</a:t>
            </a:r>
          </a:p>
        </p:txBody>
      </p:sp>
      <p:sp>
        <p:nvSpPr>
          <p:cNvPr id="3" name="Content Placeholder 2">
            <a:extLst>
              <a:ext uri="{FF2B5EF4-FFF2-40B4-BE49-F238E27FC236}">
                <a16:creationId xmlns:a16="http://schemas.microsoft.com/office/drawing/2014/main" id="{976E8B07-C4EC-744D-AAFF-8C4079C08903}"/>
              </a:ext>
            </a:extLst>
          </p:cNvPr>
          <p:cNvSpPr>
            <a:spLocks noGrp="1"/>
          </p:cNvSpPr>
          <p:nvPr>
            <p:ph idx="1"/>
          </p:nvPr>
        </p:nvSpPr>
        <p:spPr/>
        <p:txBody>
          <a:bodyPr/>
          <a:lstStyle/>
          <a:p>
            <a:r>
              <a:rPr lang="en-US" i="1" dirty="0"/>
              <a:t>Ordered-search</a:t>
            </a:r>
            <a:r>
              <a:rPr lang="en-US" dirty="0"/>
              <a:t>; e.g. the tree and graph searchers discussed below. In this kind of search, the solutions spreads out in a wave over over some solution space.</a:t>
            </a:r>
          </a:p>
          <a:p>
            <a:r>
              <a:rPr lang="en-US" i="1" dirty="0"/>
              <a:t>Unordered-search</a:t>
            </a:r>
            <a:r>
              <a:rPr lang="en-US" dirty="0"/>
              <a:t> where a partial solution is quickly (randomly) generated, then maybe fiddled with. A common unordered search method is to generate a number of slots, each with random values as done in PSO or simulated annealing or MAXWALKSAT.</a:t>
            </a:r>
          </a:p>
          <a:p>
            <a:pPr lvl="1"/>
            <a:r>
              <a:rPr lang="en-US" dirty="0"/>
              <a:t>Unordered search is useful for problems where ordering does not matter. For example, if a simulator accepts N inputs, then an unordered search might supply M ≤ N inputs and the rest are filled in at random.</a:t>
            </a:r>
          </a:p>
          <a:p>
            <a:endParaRPr lang="en-US" dirty="0"/>
          </a:p>
        </p:txBody>
      </p:sp>
    </p:spTree>
    <p:extLst>
      <p:ext uri="{BB962C8B-B14F-4D97-AF65-F5344CB8AC3E}">
        <p14:creationId xmlns:p14="http://schemas.microsoft.com/office/powerpoint/2010/main" val="2533434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145FA-CC8D-8E42-A342-F77136AD10CE}"/>
              </a:ext>
            </a:extLst>
          </p:cNvPr>
          <p:cNvSpPr>
            <a:spLocks noGrp="1"/>
          </p:cNvSpPr>
          <p:nvPr>
            <p:ph type="title"/>
          </p:nvPr>
        </p:nvSpPr>
        <p:spPr/>
        <p:txBody>
          <a:bodyPr/>
          <a:lstStyle/>
          <a:p>
            <a:r>
              <a:rPr lang="en-US" dirty="0"/>
              <a:t>Add some Stochastic search to it</a:t>
            </a:r>
          </a:p>
        </p:txBody>
      </p:sp>
      <p:sp>
        <p:nvSpPr>
          <p:cNvPr id="3" name="Content Placeholder 2">
            <a:extLst>
              <a:ext uri="{FF2B5EF4-FFF2-40B4-BE49-F238E27FC236}">
                <a16:creationId xmlns:a16="http://schemas.microsoft.com/office/drawing/2014/main" id="{A01F98CF-9CE0-0F4B-9053-D136DFECE1B2}"/>
              </a:ext>
            </a:extLst>
          </p:cNvPr>
          <p:cNvSpPr>
            <a:spLocks noGrp="1"/>
          </p:cNvSpPr>
          <p:nvPr>
            <p:ph idx="1"/>
          </p:nvPr>
        </p:nvSpPr>
        <p:spPr/>
        <p:txBody>
          <a:bodyPr/>
          <a:lstStyle/>
          <a:p>
            <a:r>
              <a:rPr lang="en-US" dirty="0"/>
              <a:t>Unordered search is often explored by some kind of stochastic search. Rather than struggle with lots of tricky decisions,</a:t>
            </a:r>
          </a:p>
          <a:p>
            <a:pPr lvl="1"/>
            <a:r>
              <a:rPr lang="en-US" dirty="0"/>
              <a:t>Exploit speed of modern CPUs, CPU farms.</a:t>
            </a:r>
          </a:p>
          <a:p>
            <a:pPr lvl="1"/>
            <a:r>
              <a:rPr lang="en-US" dirty="0"/>
              <a:t>Try lots of possibilities, very quickly</a:t>
            </a:r>
          </a:p>
          <a:p>
            <a:pPr lvl="1"/>
            <a:r>
              <a:rPr lang="en-US" dirty="0"/>
              <a:t>Stochastic search: randomly fiddle with current solution</a:t>
            </a:r>
          </a:p>
          <a:p>
            <a:pPr lvl="1"/>
            <a:r>
              <a:rPr lang="en-US" dirty="0"/>
              <a:t>Local search: . replace random stabs with a little tinkering</a:t>
            </a:r>
          </a:p>
          <a:p>
            <a:endParaRPr lang="en-US" dirty="0"/>
          </a:p>
        </p:txBody>
      </p:sp>
    </p:spTree>
    <p:extLst>
      <p:ext uri="{BB962C8B-B14F-4D97-AF65-F5344CB8AC3E}">
        <p14:creationId xmlns:p14="http://schemas.microsoft.com/office/powerpoint/2010/main" val="1718208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8B5D-5DA9-5641-A35B-BE7DE8A843D0}"/>
              </a:ext>
            </a:extLst>
          </p:cNvPr>
          <p:cNvSpPr>
            <a:spLocks noGrp="1"/>
          </p:cNvSpPr>
          <p:nvPr>
            <p:ph type="title"/>
          </p:nvPr>
        </p:nvSpPr>
        <p:spPr/>
        <p:txBody>
          <a:bodyPr/>
          <a:lstStyle/>
          <a:p>
            <a:r>
              <a:rPr lang="en-US" dirty="0"/>
              <a:t>Decades of work</a:t>
            </a:r>
          </a:p>
        </p:txBody>
      </p:sp>
      <p:sp>
        <p:nvSpPr>
          <p:cNvPr id="3" name="Content Placeholder 2">
            <a:extLst>
              <a:ext uri="{FF2B5EF4-FFF2-40B4-BE49-F238E27FC236}">
                <a16:creationId xmlns:a16="http://schemas.microsoft.com/office/drawing/2014/main" id="{DBFA280E-2656-D945-9ED2-6CF2F75F71B8}"/>
              </a:ext>
            </a:extLst>
          </p:cNvPr>
          <p:cNvSpPr>
            <a:spLocks noGrp="1"/>
          </p:cNvSpPr>
          <p:nvPr>
            <p:ph idx="1"/>
          </p:nvPr>
        </p:nvSpPr>
        <p:spPr/>
        <p:txBody>
          <a:bodyPr/>
          <a:lstStyle/>
          <a:p>
            <a:r>
              <a:rPr lang="en-US" dirty="0"/>
              <a:t>1950s: Simulated </a:t>
            </a:r>
            <a:r>
              <a:rPr lang="en-US" dirty="0" err="1"/>
              <a:t>annealling</a:t>
            </a:r>
            <a:endParaRPr lang="en-US" dirty="0"/>
          </a:p>
          <a:p>
            <a:r>
              <a:rPr lang="en-US" dirty="0"/>
              <a:t>1960s: Genetic algorithms</a:t>
            </a:r>
          </a:p>
          <a:p>
            <a:r>
              <a:rPr lang="en-US" dirty="0"/>
              <a:t>1991: ISSAMP</a:t>
            </a:r>
          </a:p>
          <a:p>
            <a:r>
              <a:rPr lang="en-US" dirty="0"/>
              <a:t>1992: WALKSAT</a:t>
            </a:r>
          </a:p>
          <a:p>
            <a:r>
              <a:rPr lang="en-US" dirty="0"/>
              <a:t>1997: Differential evolution</a:t>
            </a:r>
          </a:p>
          <a:p>
            <a:r>
              <a:rPr lang="en-US" dirty="0"/>
              <a:t>2000+: Multi-objective evolutionary algorithms</a:t>
            </a:r>
          </a:p>
          <a:p>
            <a:pPr marL="0" indent="0">
              <a:buNone/>
            </a:pPr>
            <a:endParaRPr lang="en-US" dirty="0"/>
          </a:p>
        </p:txBody>
      </p:sp>
    </p:spTree>
    <p:extLst>
      <p:ext uri="{BB962C8B-B14F-4D97-AF65-F5344CB8AC3E}">
        <p14:creationId xmlns:p14="http://schemas.microsoft.com/office/powerpoint/2010/main" val="998548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27A3-6B11-5D43-A74B-97A27AECA2C6}"/>
              </a:ext>
            </a:extLst>
          </p:cNvPr>
          <p:cNvSpPr>
            <a:spLocks noGrp="1"/>
          </p:cNvSpPr>
          <p:nvPr>
            <p:ph type="title"/>
          </p:nvPr>
        </p:nvSpPr>
        <p:spPr/>
        <p:txBody>
          <a:bodyPr/>
          <a:lstStyle/>
          <a:p>
            <a:r>
              <a:rPr lang="en-US" b="1" dirty="0"/>
              <a:t>Simulated Annealing</a:t>
            </a:r>
            <a:endParaRPr lang="en-US" dirty="0"/>
          </a:p>
        </p:txBody>
      </p:sp>
      <p:sp>
        <p:nvSpPr>
          <p:cNvPr id="3" name="Content Placeholder 2">
            <a:extLst>
              <a:ext uri="{FF2B5EF4-FFF2-40B4-BE49-F238E27FC236}">
                <a16:creationId xmlns:a16="http://schemas.microsoft.com/office/drawing/2014/main" id="{57A13783-C83D-E748-AF54-F498556999AB}"/>
              </a:ext>
            </a:extLst>
          </p:cNvPr>
          <p:cNvSpPr>
            <a:spLocks noGrp="1"/>
          </p:cNvSpPr>
          <p:nvPr>
            <p:ph idx="1"/>
          </p:nvPr>
        </p:nvSpPr>
        <p:spPr>
          <a:xfrm>
            <a:off x="685800" y="1712745"/>
            <a:ext cx="10131425" cy="3649133"/>
          </a:xfrm>
        </p:spPr>
        <p:txBody>
          <a:bodyPr/>
          <a:lstStyle/>
          <a:p>
            <a:r>
              <a:rPr lang="en-US" dirty="0"/>
              <a:t>From: S. Kirkpatrick and C. D. </a:t>
            </a:r>
            <a:r>
              <a:rPr lang="en-US" dirty="0" err="1"/>
              <a:t>Gelatt</a:t>
            </a:r>
            <a:r>
              <a:rPr lang="en-US" dirty="0"/>
              <a:t> and M. P. </a:t>
            </a:r>
            <a:r>
              <a:rPr lang="en-US" dirty="0" err="1"/>
              <a:t>Vecchi</a:t>
            </a:r>
            <a:r>
              <a:rPr lang="en-US" dirty="0"/>
              <a:t> Optimization by Simulated Annealing, Science, Number 4598, 13 May 1983, volume 220, 4598, pages 671680,1983.</a:t>
            </a:r>
          </a:p>
          <a:p>
            <a:r>
              <a:rPr lang="en-US" dirty="0"/>
              <a:t>If we just do a </a:t>
            </a:r>
            <a:r>
              <a:rPr lang="en-US" i="1" dirty="0"/>
              <a:t>greedy search</a:t>
            </a:r>
            <a:r>
              <a:rPr lang="en-US" dirty="0"/>
              <a:t> (i.e. find the next best nearby thing and jump to it) then that search can get trapped and tricked by ideas that are locally promising but not globally optimal</a:t>
            </a:r>
          </a:p>
          <a:p>
            <a:r>
              <a:rPr lang="en-US" dirty="0"/>
              <a:t>A generates </a:t>
            </a:r>
            <a:r>
              <a:rPr lang="en-US" i="1" dirty="0"/>
              <a:t>new</a:t>
            </a:r>
            <a:r>
              <a:rPr lang="en-US" dirty="0"/>
              <a:t> solutions by randomly perturbing (a.k.a. “mutating”) some part of an </a:t>
            </a:r>
            <a:r>
              <a:rPr lang="en-US" i="1" dirty="0"/>
              <a:t>old</a:t>
            </a:r>
            <a:r>
              <a:rPr lang="en-US" dirty="0"/>
              <a:t> solution. </a:t>
            </a:r>
            <a:r>
              <a:rPr lang="en-US" i="1" dirty="0"/>
              <a:t>New</a:t>
            </a:r>
            <a:r>
              <a:rPr lang="en-US" dirty="0"/>
              <a:t> replaces </a:t>
            </a:r>
            <a:r>
              <a:rPr lang="en-US" i="1" dirty="0"/>
              <a:t>old</a:t>
            </a:r>
            <a:r>
              <a:rPr lang="en-US" dirty="0"/>
              <a:t> if</a:t>
            </a:r>
          </a:p>
          <a:p>
            <a:r>
              <a:rPr lang="en-US" dirty="0"/>
              <a:t>It scores higher; or (b) It reaches some probability set by a “temperature” constant.</a:t>
            </a:r>
          </a:p>
          <a:p>
            <a:pPr marL="0" indent="0">
              <a:buNone/>
            </a:pPr>
            <a:br>
              <a:rPr lang="en-US" dirty="0"/>
            </a:br>
            <a:endParaRPr lang="en-US" dirty="0"/>
          </a:p>
        </p:txBody>
      </p:sp>
      <p:pic>
        <p:nvPicPr>
          <p:cNvPr id="2050" name="Picture 2" descr="687474703a2f2f6a616e6d6f6e7363686b652e636f6d2f47656e657469632d416c676f726974686d732f70726573656e746174696f6e2f696d616765732f6c6f63616c5f6d6178696d756d2e706e67 (677×386)">
            <a:extLst>
              <a:ext uri="{FF2B5EF4-FFF2-40B4-BE49-F238E27FC236}">
                <a16:creationId xmlns:a16="http://schemas.microsoft.com/office/drawing/2014/main" id="{98180666-8332-AF47-A9F0-79BCC8364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725" y="4468232"/>
            <a:ext cx="3861133" cy="220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66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2D59-8C60-7A47-93C2-1CD5E9606A92}"/>
              </a:ext>
            </a:extLst>
          </p:cNvPr>
          <p:cNvSpPr>
            <a:spLocks noGrp="1"/>
          </p:cNvSpPr>
          <p:nvPr>
            <p:ph type="title"/>
          </p:nvPr>
        </p:nvSpPr>
        <p:spPr/>
        <p:txBody>
          <a:bodyPr/>
          <a:lstStyle/>
          <a:p>
            <a:r>
              <a:rPr lang="en-US" dirty="0"/>
              <a:t>SA - Algorithm</a:t>
            </a:r>
          </a:p>
        </p:txBody>
      </p:sp>
      <p:pic>
        <p:nvPicPr>
          <p:cNvPr id="4" name="Content Placeholder 3">
            <a:extLst>
              <a:ext uri="{FF2B5EF4-FFF2-40B4-BE49-F238E27FC236}">
                <a16:creationId xmlns:a16="http://schemas.microsoft.com/office/drawing/2014/main" id="{B3D79E11-1533-0741-A8B1-A3670F0A77CD}"/>
              </a:ext>
            </a:extLst>
          </p:cNvPr>
          <p:cNvPicPr>
            <a:picLocks noGrp="1" noChangeAspect="1"/>
          </p:cNvPicPr>
          <p:nvPr>
            <p:ph idx="1"/>
          </p:nvPr>
        </p:nvPicPr>
        <p:blipFill>
          <a:blip r:embed="rId2"/>
          <a:stretch>
            <a:fillRect/>
          </a:stretch>
        </p:blipFill>
        <p:spPr>
          <a:xfrm>
            <a:off x="986425" y="1635484"/>
            <a:ext cx="6768789" cy="4779208"/>
          </a:xfrm>
          <a:prstGeom prst="rect">
            <a:avLst/>
          </a:prstGeom>
        </p:spPr>
      </p:pic>
    </p:spTree>
    <p:extLst>
      <p:ext uri="{BB962C8B-B14F-4D97-AF65-F5344CB8AC3E}">
        <p14:creationId xmlns:p14="http://schemas.microsoft.com/office/powerpoint/2010/main" val="490745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BF95-16C2-934A-AD0F-2706FE3DD943}"/>
              </a:ext>
            </a:extLst>
          </p:cNvPr>
          <p:cNvSpPr>
            <a:spLocks noGrp="1"/>
          </p:cNvSpPr>
          <p:nvPr>
            <p:ph type="title"/>
          </p:nvPr>
        </p:nvSpPr>
        <p:spPr/>
        <p:txBody>
          <a:bodyPr/>
          <a:lstStyle/>
          <a:p>
            <a:r>
              <a:rPr lang="en-US" dirty="0" err="1"/>
              <a:t>Maxwalksat</a:t>
            </a:r>
            <a:endParaRPr lang="en-US" dirty="0"/>
          </a:p>
        </p:txBody>
      </p:sp>
      <p:sp>
        <p:nvSpPr>
          <p:cNvPr id="3" name="Content Placeholder 2">
            <a:extLst>
              <a:ext uri="{FF2B5EF4-FFF2-40B4-BE49-F238E27FC236}">
                <a16:creationId xmlns:a16="http://schemas.microsoft.com/office/drawing/2014/main" id="{459F5980-014A-7840-B276-F5F8AF6D8EE8}"/>
              </a:ext>
            </a:extLst>
          </p:cNvPr>
          <p:cNvSpPr>
            <a:spLocks noGrp="1"/>
          </p:cNvSpPr>
          <p:nvPr>
            <p:ph idx="1"/>
          </p:nvPr>
        </p:nvSpPr>
        <p:spPr>
          <a:xfrm>
            <a:off x="685800" y="1712745"/>
            <a:ext cx="10131425" cy="3649133"/>
          </a:xfrm>
        </p:spPr>
        <p:txBody>
          <a:bodyPr/>
          <a:lstStyle/>
          <a:p>
            <a:r>
              <a:rPr lang="en-US" dirty="0"/>
              <a:t>In terms of landscapes, it is like:</a:t>
            </a:r>
          </a:p>
          <a:p>
            <a:pPr marL="800100" lvl="1" indent="-342900">
              <a:buAutoNum type="arabicPeriod"/>
            </a:pPr>
            <a:r>
              <a:rPr lang="en-US" dirty="0"/>
              <a:t>Jump all around the hills</a:t>
            </a:r>
          </a:p>
          <a:p>
            <a:pPr marL="800100" lvl="1" indent="-342900">
              <a:buAutoNum type="arabicPeriod"/>
            </a:pPr>
            <a:r>
              <a:rPr lang="en-US" dirty="0"/>
              <a:t>Sometimes, sitting still while rolling marbles left and right</a:t>
            </a:r>
          </a:p>
          <a:p>
            <a:pPr marL="800100" lvl="1" indent="-342900">
              <a:buAutoNum type="arabicPeriod"/>
            </a:pPr>
            <a:r>
              <a:rPr lang="en-US" dirty="0"/>
              <a:t>Then taking one step along the direction where the marbles roll the furthest.</a:t>
            </a:r>
          </a:p>
          <a:p>
            <a:pPr marL="800100" lvl="1" indent="-342900">
              <a:buAutoNum type="arabicPeriod"/>
            </a:pPr>
            <a:r>
              <a:rPr lang="en-US" dirty="0"/>
              <a:t>Go to 1.</a:t>
            </a:r>
          </a:p>
          <a:p>
            <a:endParaRPr lang="en-US" dirty="0"/>
          </a:p>
        </p:txBody>
      </p:sp>
      <p:pic>
        <p:nvPicPr>
          <p:cNvPr id="3074" name="Picture 2" descr="fit4">
            <a:extLst>
              <a:ext uri="{FF2B5EF4-FFF2-40B4-BE49-F238E27FC236}">
                <a16:creationId xmlns:a16="http://schemas.microsoft.com/office/drawing/2014/main" id="{B2A6B41B-EC4C-4B46-95C9-5F5332399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65" y="4744018"/>
            <a:ext cx="3074862" cy="17210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om">
            <a:extLst>
              <a:ext uri="{FF2B5EF4-FFF2-40B4-BE49-F238E27FC236}">
                <a16:creationId xmlns:a16="http://schemas.microsoft.com/office/drawing/2014/main" id="{3B036D11-B10B-EF4D-90D4-EB589A752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409" y="4374288"/>
            <a:ext cx="3143869" cy="23482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991B2C-A3C2-7C4D-9892-EDA76563502C}"/>
              </a:ext>
            </a:extLst>
          </p:cNvPr>
          <p:cNvPicPr>
            <a:picLocks noChangeAspect="1"/>
          </p:cNvPicPr>
          <p:nvPr/>
        </p:nvPicPr>
        <p:blipFill>
          <a:blip r:embed="rId4"/>
          <a:stretch>
            <a:fillRect/>
          </a:stretch>
        </p:blipFill>
        <p:spPr>
          <a:xfrm>
            <a:off x="6579219" y="609600"/>
            <a:ext cx="5159298" cy="2579649"/>
          </a:xfrm>
          <a:prstGeom prst="rect">
            <a:avLst/>
          </a:prstGeom>
        </p:spPr>
      </p:pic>
    </p:spTree>
    <p:extLst>
      <p:ext uri="{BB962C8B-B14F-4D97-AF65-F5344CB8AC3E}">
        <p14:creationId xmlns:p14="http://schemas.microsoft.com/office/powerpoint/2010/main" val="3931010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D170-451E-F840-A47E-5DF79FB2C7B9}"/>
              </a:ext>
            </a:extLst>
          </p:cNvPr>
          <p:cNvSpPr>
            <a:spLocks noGrp="1"/>
          </p:cNvSpPr>
          <p:nvPr>
            <p:ph type="title"/>
          </p:nvPr>
        </p:nvSpPr>
        <p:spPr/>
        <p:txBody>
          <a:bodyPr/>
          <a:lstStyle/>
          <a:p>
            <a:r>
              <a:rPr lang="en-US" dirty="0"/>
              <a:t>Particle SWARM optimization</a:t>
            </a:r>
          </a:p>
        </p:txBody>
      </p:sp>
      <p:sp>
        <p:nvSpPr>
          <p:cNvPr id="3" name="Content Placeholder 2">
            <a:extLst>
              <a:ext uri="{FF2B5EF4-FFF2-40B4-BE49-F238E27FC236}">
                <a16:creationId xmlns:a16="http://schemas.microsoft.com/office/drawing/2014/main" id="{4B69EF69-098A-EC4C-82E9-D0F0D076B6FC}"/>
              </a:ext>
            </a:extLst>
          </p:cNvPr>
          <p:cNvSpPr>
            <a:spLocks noGrp="1"/>
          </p:cNvSpPr>
          <p:nvPr>
            <p:ph idx="1"/>
          </p:nvPr>
        </p:nvSpPr>
        <p:spPr>
          <a:xfrm>
            <a:off x="869796" y="1745786"/>
            <a:ext cx="6110867" cy="640162"/>
          </a:xfrm>
        </p:spPr>
        <p:txBody>
          <a:bodyPr/>
          <a:lstStyle/>
          <a:p>
            <a:r>
              <a:rPr lang="en-US" dirty="0"/>
              <a:t>See the </a:t>
            </a:r>
            <a:r>
              <a:rPr lang="en-US" dirty="0">
                <a:hlinkClick r:id="rId2"/>
              </a:rPr>
              <a:t>fantastic videos of starling murmurations</a:t>
            </a:r>
            <a:r>
              <a:rPr lang="en-US" dirty="0"/>
              <a:t>.</a:t>
            </a:r>
          </a:p>
        </p:txBody>
      </p:sp>
      <p:pic>
        <p:nvPicPr>
          <p:cNvPr id="4098" name="Picture 2" descr="startlongs">
            <a:extLst>
              <a:ext uri="{FF2B5EF4-FFF2-40B4-BE49-F238E27FC236}">
                <a16:creationId xmlns:a16="http://schemas.microsoft.com/office/drawing/2014/main" id="{22420BC9-7FFD-EA4E-ADDD-CFE43A4D4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394" y="2431299"/>
            <a:ext cx="6353717" cy="419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2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F125-7FA8-A041-B63F-BC73E7B3CD9F}"/>
              </a:ext>
            </a:extLst>
          </p:cNvPr>
          <p:cNvSpPr>
            <a:spLocks noGrp="1"/>
          </p:cNvSpPr>
          <p:nvPr>
            <p:ph type="title"/>
          </p:nvPr>
        </p:nvSpPr>
        <p:spPr/>
        <p:txBody>
          <a:bodyPr/>
          <a:lstStyle/>
          <a:p>
            <a:r>
              <a:rPr lang="en-US" dirty="0"/>
              <a:t>Why and how ?</a:t>
            </a:r>
          </a:p>
        </p:txBody>
      </p:sp>
      <p:sp>
        <p:nvSpPr>
          <p:cNvPr id="3" name="Content Placeholder 2">
            <a:extLst>
              <a:ext uri="{FF2B5EF4-FFF2-40B4-BE49-F238E27FC236}">
                <a16:creationId xmlns:a16="http://schemas.microsoft.com/office/drawing/2014/main" id="{8E6EAF19-BD59-9347-9B85-6F9BBDD38F4D}"/>
              </a:ext>
            </a:extLst>
          </p:cNvPr>
          <p:cNvSpPr>
            <a:spLocks noGrp="1"/>
          </p:cNvSpPr>
          <p:nvPr>
            <p:ph idx="1"/>
          </p:nvPr>
        </p:nvSpPr>
        <p:spPr/>
        <p:txBody>
          <a:bodyPr>
            <a:normAutofit lnSpcReduction="10000"/>
          </a:bodyPr>
          <a:lstStyle/>
          <a:p>
            <a:r>
              <a:rPr lang="en-US" dirty="0"/>
              <a:t>So, how can flocks form into fantastic patterns?</a:t>
            </a:r>
          </a:p>
          <a:p>
            <a:r>
              <a:rPr lang="en-US" dirty="0"/>
              <a:t>Firstly, they flock for survival. In a flock, every bird strives to avoid the edge where adept predators can sometimes snatch a victim. And starling flocks can be very big (10,000 to 100,000s). Which means that such flocks have emergent properties...</a:t>
            </a:r>
          </a:p>
          <a:p>
            <a:r>
              <a:rPr lang="en-US" dirty="0"/>
              <a:t>Secondly, the patterns in starling flocks come from </a:t>
            </a:r>
            <a:r>
              <a:rPr lang="en-US" dirty="0">
                <a:hlinkClick r:id="rId2"/>
              </a:rPr>
              <a:t>the mathematics of close flocking</a:t>
            </a:r>
            <a:endParaRPr lang="en-US" dirty="0"/>
          </a:p>
          <a:p>
            <a:pPr lvl="1"/>
            <a:r>
              <a:rPr lang="en-US" dirty="0"/>
              <a:t>Rule1: Each starling does whatever its neighbor is doing.</a:t>
            </a:r>
          </a:p>
          <a:p>
            <a:pPr lvl="1"/>
            <a:r>
              <a:rPr lang="en-US" dirty="0"/>
              <a:t>Rule2: A starling must maintain a certain pattern of light and dark in its field of vision.</a:t>
            </a:r>
          </a:p>
          <a:p>
            <a:pPr lvl="2"/>
            <a:r>
              <a:rPr lang="en-US" dirty="0"/>
              <a:t>If you think of a murmuration as a giant cloud of starlings, each bird won't want to move to the densest, darkest part--otherwise, looking out from within the cloud would become impossible.</a:t>
            </a:r>
          </a:p>
          <a:p>
            <a:pPr lvl="2"/>
            <a:r>
              <a:rPr lang="en-US" dirty="0"/>
              <a:t>Similarly, birds won't want to go to the lightest bits, characterized by sky, or they'll detach from the flock entirely.</a:t>
            </a:r>
          </a:p>
          <a:p>
            <a:pPr lvl="1"/>
            <a:r>
              <a:rPr lang="en-US" dirty="0"/>
              <a:t>Rule3: add in some stochastic jiggle.</a:t>
            </a:r>
          </a:p>
        </p:txBody>
      </p:sp>
    </p:spTree>
    <p:extLst>
      <p:ext uri="{BB962C8B-B14F-4D97-AF65-F5344CB8AC3E}">
        <p14:creationId xmlns:p14="http://schemas.microsoft.com/office/powerpoint/2010/main" val="18166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5A5F-194D-C145-84BC-7A47C630B1DD}"/>
              </a:ext>
            </a:extLst>
          </p:cNvPr>
          <p:cNvSpPr>
            <a:spLocks noGrp="1"/>
          </p:cNvSpPr>
          <p:nvPr>
            <p:ph type="title"/>
          </p:nvPr>
        </p:nvSpPr>
        <p:spPr/>
        <p:txBody>
          <a:bodyPr/>
          <a:lstStyle/>
          <a:p>
            <a:r>
              <a:rPr lang="en-US" dirty="0"/>
              <a:t>What is PSO ?</a:t>
            </a:r>
          </a:p>
        </p:txBody>
      </p:sp>
      <p:sp>
        <p:nvSpPr>
          <p:cNvPr id="3" name="Content Placeholder 2">
            <a:extLst>
              <a:ext uri="{FF2B5EF4-FFF2-40B4-BE49-F238E27FC236}">
                <a16:creationId xmlns:a16="http://schemas.microsoft.com/office/drawing/2014/main" id="{C396E981-9E08-AE4A-991D-C90D362AB34E}"/>
              </a:ext>
            </a:extLst>
          </p:cNvPr>
          <p:cNvSpPr>
            <a:spLocks noGrp="1"/>
          </p:cNvSpPr>
          <p:nvPr>
            <p:ph idx="1"/>
          </p:nvPr>
        </p:nvSpPr>
        <p:spPr/>
        <p:txBody>
          <a:bodyPr/>
          <a:lstStyle/>
          <a:p>
            <a:r>
              <a:rPr lang="en-US" dirty="0"/>
              <a:t>In computer science, particle swarm optimization (PSO) is a computational method that optimizes a problem by iteratively trying to improve a candidate solution with regard to a given measure of quality.</a:t>
            </a:r>
          </a:p>
          <a:p>
            <a:r>
              <a:rPr lang="en-US" dirty="0"/>
              <a:t>PSO optimizes a problem by having a population of candidate solutions, here dubbed particles, and moving these particles around in the search-space according to simple mathematical formulae over the particle's position and velocity.</a:t>
            </a:r>
          </a:p>
          <a:p>
            <a:r>
              <a:rPr lang="en-US" dirty="0"/>
              <a:t>Each particle's movement is influenced by its local best known position but, is also guided toward the best known positions in the search-space, which are updated as better positions are found by other particles.</a:t>
            </a:r>
          </a:p>
          <a:p>
            <a:r>
              <a:rPr lang="en-US" dirty="0"/>
              <a:t>However, metaheuristics such as PSO do not guarantee an optimal solution is ever found.</a:t>
            </a:r>
            <a:br>
              <a:rPr lang="en-US" dirty="0"/>
            </a:br>
            <a:endParaRPr lang="en-US" dirty="0"/>
          </a:p>
        </p:txBody>
      </p:sp>
    </p:spTree>
    <p:extLst>
      <p:ext uri="{BB962C8B-B14F-4D97-AF65-F5344CB8AC3E}">
        <p14:creationId xmlns:p14="http://schemas.microsoft.com/office/powerpoint/2010/main" val="275708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010D-9D73-8845-BDAA-A43AB1F12353}"/>
              </a:ext>
            </a:extLst>
          </p:cNvPr>
          <p:cNvSpPr>
            <a:spLocks noGrp="1"/>
          </p:cNvSpPr>
          <p:nvPr>
            <p:ph type="title"/>
          </p:nvPr>
        </p:nvSpPr>
        <p:spPr/>
        <p:txBody>
          <a:bodyPr/>
          <a:lstStyle/>
          <a:p>
            <a:r>
              <a:rPr lang="en-US" dirty="0"/>
              <a:t>PSO : Algorithm and Visualize</a:t>
            </a:r>
          </a:p>
        </p:txBody>
      </p:sp>
      <p:pic>
        <p:nvPicPr>
          <p:cNvPr id="5122" name="Picture 2" descr="img">
            <a:extLst>
              <a:ext uri="{FF2B5EF4-FFF2-40B4-BE49-F238E27FC236}">
                <a16:creationId xmlns:a16="http://schemas.microsoft.com/office/drawing/2014/main" id="{9EFB599A-035C-FB42-B856-C8E256EEA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4494" y="2157760"/>
            <a:ext cx="4296462" cy="331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05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C0211-A73D-A749-B91C-5C84C4922392}"/>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5122C1C-D4B8-7646-8475-E02F6A6822DA}"/>
              </a:ext>
            </a:extLst>
          </p:cNvPr>
          <p:cNvSpPr>
            <a:spLocks noGrp="1"/>
          </p:cNvSpPr>
          <p:nvPr>
            <p:ph idx="1"/>
          </p:nvPr>
        </p:nvSpPr>
        <p:spPr/>
        <p:txBody>
          <a:bodyPr/>
          <a:lstStyle/>
          <a:p>
            <a:r>
              <a:rPr lang="en-US" dirty="0"/>
              <a:t>History of AI</a:t>
            </a:r>
          </a:p>
          <a:p>
            <a:r>
              <a:rPr lang="en-US" dirty="0"/>
              <a:t>AI in software engineering</a:t>
            </a:r>
          </a:p>
          <a:p>
            <a:r>
              <a:rPr lang="en-US" dirty="0"/>
              <a:t>Search Based Software Engineering (SBSE) concepts</a:t>
            </a:r>
          </a:p>
          <a:p>
            <a:r>
              <a:rPr lang="en-US" dirty="0"/>
              <a:t>Demo</a:t>
            </a:r>
          </a:p>
          <a:p>
            <a:endParaRPr lang="en-US" dirty="0"/>
          </a:p>
        </p:txBody>
      </p:sp>
    </p:spTree>
    <p:extLst>
      <p:ext uri="{BB962C8B-B14F-4D97-AF65-F5344CB8AC3E}">
        <p14:creationId xmlns:p14="http://schemas.microsoft.com/office/powerpoint/2010/main" val="1635819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B603-38AC-BF49-B1B5-C186F5AAA814}"/>
              </a:ext>
            </a:extLst>
          </p:cNvPr>
          <p:cNvSpPr>
            <a:spLocks noGrp="1"/>
          </p:cNvSpPr>
          <p:nvPr>
            <p:ph type="title"/>
          </p:nvPr>
        </p:nvSpPr>
        <p:spPr/>
        <p:txBody>
          <a:bodyPr/>
          <a:lstStyle/>
          <a:p>
            <a:r>
              <a:rPr lang="en-US" dirty="0"/>
              <a:t>Let’s see some code !</a:t>
            </a:r>
          </a:p>
        </p:txBody>
      </p:sp>
      <p:sp>
        <p:nvSpPr>
          <p:cNvPr id="3" name="Content Placeholder 2">
            <a:extLst>
              <a:ext uri="{FF2B5EF4-FFF2-40B4-BE49-F238E27FC236}">
                <a16:creationId xmlns:a16="http://schemas.microsoft.com/office/drawing/2014/main" id="{C48FB2E9-D209-614B-BC4B-D5C7D7CFC322}"/>
              </a:ext>
            </a:extLst>
          </p:cNvPr>
          <p:cNvSpPr>
            <a:spLocks noGrp="1"/>
          </p:cNvSpPr>
          <p:nvPr>
            <p:ph idx="1"/>
          </p:nvPr>
        </p:nvSpPr>
        <p:spPr/>
        <p:txBody>
          <a:bodyPr/>
          <a:lstStyle/>
          <a:p>
            <a:r>
              <a:rPr lang="en-US" dirty="0">
                <a:hlinkClick r:id="rId2"/>
              </a:rPr>
              <a:t>https://github.com/tarunchhabra26/AISE2021</a:t>
            </a:r>
            <a:r>
              <a:rPr lang="en-US" dirty="0"/>
              <a:t> </a:t>
            </a:r>
          </a:p>
        </p:txBody>
      </p:sp>
    </p:spTree>
    <p:extLst>
      <p:ext uri="{BB962C8B-B14F-4D97-AF65-F5344CB8AC3E}">
        <p14:creationId xmlns:p14="http://schemas.microsoft.com/office/powerpoint/2010/main" val="42913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3414-6A86-4046-81F0-BF37A43E94CA}"/>
              </a:ext>
            </a:extLst>
          </p:cNvPr>
          <p:cNvSpPr>
            <a:spLocks noGrp="1"/>
          </p:cNvSpPr>
          <p:nvPr>
            <p:ph type="title"/>
          </p:nvPr>
        </p:nvSpPr>
        <p:spPr/>
        <p:txBody>
          <a:bodyPr/>
          <a:lstStyle/>
          <a:p>
            <a:r>
              <a:rPr lang="en-US" dirty="0"/>
              <a:t>AI in SE – Full SDLC</a:t>
            </a:r>
          </a:p>
        </p:txBody>
      </p:sp>
      <p:pic>
        <p:nvPicPr>
          <p:cNvPr id="6146" name="Picture 2" descr="figure2">
            <a:extLst>
              <a:ext uri="{FF2B5EF4-FFF2-40B4-BE49-F238E27FC236}">
                <a16:creationId xmlns:a16="http://schemas.microsoft.com/office/drawing/2014/main" id="{9F5F5730-5030-804B-A093-0152E3EFB5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3093" y="2141538"/>
            <a:ext cx="4597658" cy="397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035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B4F6-3E40-B945-A9DC-FE141705593E}"/>
              </a:ext>
            </a:extLst>
          </p:cNvPr>
          <p:cNvSpPr>
            <a:spLocks noGrp="1"/>
          </p:cNvSpPr>
          <p:nvPr>
            <p:ph type="title"/>
          </p:nvPr>
        </p:nvSpPr>
        <p:spPr/>
        <p:txBody>
          <a:bodyPr/>
          <a:lstStyle/>
          <a:p>
            <a:r>
              <a:rPr lang="en-US" dirty="0"/>
              <a:t>Example project</a:t>
            </a:r>
          </a:p>
        </p:txBody>
      </p:sp>
      <p:sp>
        <p:nvSpPr>
          <p:cNvPr id="3" name="Content Placeholder 2">
            <a:extLst>
              <a:ext uri="{FF2B5EF4-FFF2-40B4-BE49-F238E27FC236}">
                <a16:creationId xmlns:a16="http://schemas.microsoft.com/office/drawing/2014/main" id="{EC74D009-8C2E-8046-AAA9-579B7D72A3EC}"/>
              </a:ext>
            </a:extLst>
          </p:cNvPr>
          <p:cNvSpPr>
            <a:spLocks noGrp="1"/>
          </p:cNvSpPr>
          <p:nvPr>
            <p:ph idx="1"/>
          </p:nvPr>
        </p:nvSpPr>
        <p:spPr/>
        <p:txBody>
          <a:bodyPr/>
          <a:lstStyle/>
          <a:p>
            <a:r>
              <a:rPr lang="en-US" dirty="0"/>
              <a:t>Cloud infrastructure optimization : </a:t>
            </a:r>
            <a:r>
              <a:rPr lang="en-US" dirty="0">
                <a:hlinkClick r:id="rId2"/>
              </a:rPr>
              <a:t>https://github.com/tarunchhabra26/fss16dst/blob/master/project/report/REPORT.md</a:t>
            </a:r>
            <a:r>
              <a:rPr lang="en-US" dirty="0"/>
              <a:t> </a:t>
            </a:r>
          </a:p>
        </p:txBody>
      </p:sp>
    </p:spTree>
    <p:extLst>
      <p:ext uri="{BB962C8B-B14F-4D97-AF65-F5344CB8AC3E}">
        <p14:creationId xmlns:p14="http://schemas.microsoft.com/office/powerpoint/2010/main" val="224553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3982-36C5-3247-83F5-62D286BADAFD}"/>
              </a:ext>
            </a:extLst>
          </p:cNvPr>
          <p:cNvSpPr>
            <a:spLocks noGrp="1"/>
          </p:cNvSpPr>
          <p:nvPr>
            <p:ph type="title"/>
          </p:nvPr>
        </p:nvSpPr>
        <p:spPr/>
        <p:txBody>
          <a:bodyPr/>
          <a:lstStyle/>
          <a:p>
            <a:r>
              <a:rPr lang="en-US" dirty="0"/>
              <a:t>Future of AI is limitless</a:t>
            </a:r>
          </a:p>
        </p:txBody>
      </p:sp>
      <p:pic>
        <p:nvPicPr>
          <p:cNvPr id="7174" name="Picture 6">
            <a:extLst>
              <a:ext uri="{FF2B5EF4-FFF2-40B4-BE49-F238E27FC236}">
                <a16:creationId xmlns:a16="http://schemas.microsoft.com/office/drawing/2014/main" id="{0379ED22-A2B5-B149-9466-56CF50F665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9983" y="1634158"/>
            <a:ext cx="1884052" cy="188405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7420ACEE-DF99-4248-802B-A9C849455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035" y="1634158"/>
            <a:ext cx="1884053" cy="188405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DE7A9520-782C-6E40-82BD-64D4DCBAA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8087" y="1634158"/>
            <a:ext cx="1884052" cy="1884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E03D24-FC0D-1848-91C0-3F9318883940}"/>
              </a:ext>
            </a:extLst>
          </p:cNvPr>
          <p:cNvSpPr txBox="1"/>
          <p:nvPr/>
        </p:nvSpPr>
        <p:spPr>
          <a:xfrm>
            <a:off x="519983" y="3707780"/>
            <a:ext cx="3098588" cy="369332"/>
          </a:xfrm>
          <a:prstGeom prst="rect">
            <a:avLst/>
          </a:prstGeom>
          <a:noFill/>
        </p:spPr>
        <p:txBody>
          <a:bodyPr wrap="square" rtlCol="0">
            <a:spAutoFit/>
          </a:bodyPr>
          <a:lstStyle/>
          <a:p>
            <a:r>
              <a:rPr lang="en-US" dirty="0">
                <a:hlinkClick r:id="rId5"/>
              </a:rPr>
              <a:t>NVIDIA StyleGAN 2</a:t>
            </a:r>
            <a:endParaRPr lang="en-US" dirty="0"/>
          </a:p>
        </p:txBody>
      </p:sp>
      <p:pic>
        <p:nvPicPr>
          <p:cNvPr id="7180" name="Picture 12" descr="No alternative text description for this image">
            <a:extLst>
              <a:ext uri="{FF2B5EF4-FFF2-40B4-BE49-F238E27FC236}">
                <a16:creationId xmlns:a16="http://schemas.microsoft.com/office/drawing/2014/main" id="{3CC0E739-265C-0B49-94C6-B0EBA3C23A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550" y="1634158"/>
            <a:ext cx="2864005" cy="28640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CC6D56-8A40-9B4C-9CBD-BDE6FE3E556D}"/>
              </a:ext>
            </a:extLst>
          </p:cNvPr>
          <p:cNvPicPr>
            <a:picLocks noChangeAspect="1"/>
          </p:cNvPicPr>
          <p:nvPr/>
        </p:nvPicPr>
        <p:blipFill>
          <a:blip r:embed="rId7"/>
          <a:stretch>
            <a:fillRect/>
          </a:stretch>
        </p:blipFill>
        <p:spPr>
          <a:xfrm>
            <a:off x="9686555" y="1634157"/>
            <a:ext cx="1779362" cy="2864005"/>
          </a:xfrm>
          <a:prstGeom prst="rect">
            <a:avLst/>
          </a:prstGeom>
        </p:spPr>
      </p:pic>
      <p:sp>
        <p:nvSpPr>
          <p:cNvPr id="7" name="Rectangle 6">
            <a:extLst>
              <a:ext uri="{FF2B5EF4-FFF2-40B4-BE49-F238E27FC236}">
                <a16:creationId xmlns:a16="http://schemas.microsoft.com/office/drawing/2014/main" id="{583C500D-3879-6940-A922-3287576F1804}"/>
              </a:ext>
            </a:extLst>
          </p:cNvPr>
          <p:cNvSpPr/>
          <p:nvPr/>
        </p:nvSpPr>
        <p:spPr>
          <a:xfrm>
            <a:off x="6753549" y="4792134"/>
            <a:ext cx="4116576" cy="369332"/>
          </a:xfrm>
          <a:prstGeom prst="rect">
            <a:avLst/>
          </a:prstGeom>
        </p:spPr>
        <p:txBody>
          <a:bodyPr wrap="none">
            <a:spAutoFit/>
          </a:bodyPr>
          <a:lstStyle/>
          <a:p>
            <a:r>
              <a:rPr lang="en-US" dirty="0">
                <a:hlinkClick r:id="rId8"/>
              </a:rPr>
              <a:t>https://github.com/TencentARC/GFPGAN</a:t>
            </a:r>
            <a:r>
              <a:rPr lang="en-US" dirty="0"/>
              <a:t> </a:t>
            </a:r>
          </a:p>
        </p:txBody>
      </p:sp>
      <p:sp>
        <p:nvSpPr>
          <p:cNvPr id="8" name="Rectangle 7">
            <a:extLst>
              <a:ext uri="{FF2B5EF4-FFF2-40B4-BE49-F238E27FC236}">
                <a16:creationId xmlns:a16="http://schemas.microsoft.com/office/drawing/2014/main" id="{92A1C07E-BAF0-FA43-A97A-4DB0ECAC33E0}"/>
              </a:ext>
            </a:extLst>
          </p:cNvPr>
          <p:cNvSpPr/>
          <p:nvPr/>
        </p:nvSpPr>
        <p:spPr>
          <a:xfrm>
            <a:off x="6753549" y="5223842"/>
            <a:ext cx="3734805" cy="369332"/>
          </a:xfrm>
          <a:prstGeom prst="rect">
            <a:avLst/>
          </a:prstGeom>
        </p:spPr>
        <p:txBody>
          <a:bodyPr wrap="none">
            <a:spAutoFit/>
          </a:bodyPr>
          <a:lstStyle/>
          <a:p>
            <a:r>
              <a:rPr lang="en-US" dirty="0">
                <a:hlinkClick r:id="rId9"/>
              </a:rPr>
              <a:t>https://arxiv.org/pdf/2101.04061.pdf</a:t>
            </a:r>
            <a:r>
              <a:rPr lang="en-US" dirty="0"/>
              <a:t> </a:t>
            </a:r>
          </a:p>
        </p:txBody>
      </p:sp>
    </p:spTree>
    <p:extLst>
      <p:ext uri="{BB962C8B-B14F-4D97-AF65-F5344CB8AC3E}">
        <p14:creationId xmlns:p14="http://schemas.microsoft.com/office/powerpoint/2010/main" val="3647161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0C62-92F7-BC40-A92B-6E54BA1F147E}"/>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5D5C559-24FC-704D-9D15-93FAFEFE51C6}"/>
              </a:ext>
            </a:extLst>
          </p:cNvPr>
          <p:cNvSpPr>
            <a:spLocks noGrp="1"/>
          </p:cNvSpPr>
          <p:nvPr>
            <p:ph idx="1"/>
          </p:nvPr>
        </p:nvSpPr>
        <p:spPr/>
        <p:txBody>
          <a:bodyPr/>
          <a:lstStyle/>
          <a:p>
            <a:r>
              <a:rPr lang="en-US" dirty="0"/>
              <a:t>Dr. Tim Menzies</a:t>
            </a:r>
          </a:p>
          <a:p>
            <a:r>
              <a:rPr lang="en-US" dirty="0"/>
              <a:t>Dr. </a:t>
            </a:r>
            <a:r>
              <a:rPr lang="en-US" dirty="0" err="1"/>
              <a:t>Arpana</a:t>
            </a:r>
            <a:r>
              <a:rPr lang="en-US" dirty="0"/>
              <a:t> Prasad</a:t>
            </a:r>
          </a:p>
          <a:p>
            <a:r>
              <a:rPr lang="en-US" dirty="0"/>
              <a:t>Dr. V Asha</a:t>
            </a:r>
          </a:p>
          <a:p>
            <a:r>
              <a:rPr lang="en-US" dirty="0"/>
              <a:t>Department of MCA, New Horizon College of Engineering</a:t>
            </a:r>
          </a:p>
        </p:txBody>
      </p:sp>
    </p:spTree>
    <p:extLst>
      <p:ext uri="{BB962C8B-B14F-4D97-AF65-F5344CB8AC3E}">
        <p14:creationId xmlns:p14="http://schemas.microsoft.com/office/powerpoint/2010/main" val="1222180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D299-EC67-D84A-8405-747317E1D86C}"/>
              </a:ext>
            </a:extLst>
          </p:cNvPr>
          <p:cNvSpPr>
            <a:spLocks noGrp="1"/>
          </p:cNvSpPr>
          <p:nvPr>
            <p:ph type="title"/>
          </p:nvPr>
        </p:nvSpPr>
        <p:spPr/>
        <p:txBody>
          <a:bodyPr/>
          <a:lstStyle/>
          <a:p>
            <a:r>
              <a:rPr lang="en-US" dirty="0"/>
              <a:t>History of AI</a:t>
            </a:r>
          </a:p>
        </p:txBody>
      </p:sp>
      <p:sp>
        <p:nvSpPr>
          <p:cNvPr id="3" name="Content Placeholder 2">
            <a:extLst>
              <a:ext uri="{FF2B5EF4-FFF2-40B4-BE49-F238E27FC236}">
                <a16:creationId xmlns:a16="http://schemas.microsoft.com/office/drawing/2014/main" id="{3BEC1937-70D2-3441-B57C-37D15ABAE411}"/>
              </a:ext>
            </a:extLst>
          </p:cNvPr>
          <p:cNvSpPr>
            <a:spLocks noGrp="1"/>
          </p:cNvSpPr>
          <p:nvPr>
            <p:ph idx="1"/>
          </p:nvPr>
        </p:nvSpPr>
        <p:spPr/>
        <p:txBody>
          <a:bodyPr/>
          <a:lstStyle/>
          <a:p>
            <a:pPr lvl="1"/>
            <a:r>
              <a:rPr lang="en-US" dirty="0"/>
              <a:t>The idea that machines can be intelligent has provided a staple diet for science fiction</a:t>
            </a:r>
          </a:p>
          <a:p>
            <a:pPr lvl="1"/>
            <a:r>
              <a:rPr lang="en-US" dirty="0"/>
              <a:t>Turing - A. M. Turing, “</a:t>
            </a:r>
            <a:r>
              <a:rPr lang="en-US" dirty="0">
                <a:hlinkClick r:id="rId2"/>
              </a:rPr>
              <a:t>Computing machinery and intelligence</a:t>
            </a:r>
            <a:r>
              <a:rPr lang="en-US" dirty="0"/>
              <a:t>,” Mind, vol. 49, pp. 433–460, Jan. 01 1950.</a:t>
            </a:r>
          </a:p>
          <a:p>
            <a:pPr lvl="1"/>
            <a:r>
              <a:rPr lang="en-US" dirty="0"/>
              <a:t>J. McCarthy, “</a:t>
            </a:r>
            <a:r>
              <a:rPr lang="en-US" dirty="0">
                <a:hlinkClick r:id="rId3"/>
              </a:rPr>
              <a:t>Programs with common sense</a:t>
            </a:r>
            <a:r>
              <a:rPr lang="en-US" dirty="0"/>
              <a:t>,” in Proceedings of the Symposium on </a:t>
            </a:r>
            <a:r>
              <a:rPr lang="en-US" dirty="0" err="1"/>
              <a:t>Mechanisation</a:t>
            </a:r>
            <a:r>
              <a:rPr lang="en-US" dirty="0"/>
              <a:t> of Thought Processes, vol. 1. London: Her Majesty’s Stationery Office, 1958, pp. 77–84.</a:t>
            </a:r>
          </a:p>
          <a:p>
            <a:pPr lvl="1"/>
            <a:r>
              <a:rPr lang="en-US" dirty="0"/>
              <a:t>The field of AI research was founded at a workshop held on the campus of Dartmouth College, USA during the summer of 1956.</a:t>
            </a:r>
          </a:p>
          <a:p>
            <a:pPr lvl="1"/>
            <a:r>
              <a:rPr lang="en-US" dirty="0"/>
              <a:t>AI winter took over in the 70s and 80s with all the funding withdrawn by late 80s.</a:t>
            </a:r>
          </a:p>
          <a:p>
            <a:pPr lvl="1"/>
            <a:r>
              <a:rPr lang="en-US" dirty="0"/>
              <a:t>In the first decade of 21</a:t>
            </a:r>
            <a:r>
              <a:rPr lang="en-US" baseline="30000" dirty="0"/>
              <a:t>st</a:t>
            </a:r>
            <a:r>
              <a:rPr lang="en-US" dirty="0"/>
              <a:t> Century AI was finally implemented by applying Machine Learning. </a:t>
            </a:r>
          </a:p>
          <a:p>
            <a:endParaRPr lang="en-US" dirty="0"/>
          </a:p>
        </p:txBody>
      </p:sp>
    </p:spTree>
    <p:extLst>
      <p:ext uri="{BB962C8B-B14F-4D97-AF65-F5344CB8AC3E}">
        <p14:creationId xmlns:p14="http://schemas.microsoft.com/office/powerpoint/2010/main" val="160509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481D-6F1C-9649-A07D-3F10CBB09702}"/>
              </a:ext>
            </a:extLst>
          </p:cNvPr>
          <p:cNvSpPr>
            <a:spLocks noGrp="1"/>
          </p:cNvSpPr>
          <p:nvPr>
            <p:ph type="title"/>
          </p:nvPr>
        </p:nvSpPr>
        <p:spPr/>
        <p:txBody>
          <a:bodyPr/>
          <a:lstStyle/>
          <a:p>
            <a:r>
              <a:rPr lang="en-US" dirty="0"/>
              <a:t>What came first ?</a:t>
            </a:r>
          </a:p>
        </p:txBody>
      </p:sp>
      <p:sp>
        <p:nvSpPr>
          <p:cNvPr id="3" name="Content Placeholder 2">
            <a:extLst>
              <a:ext uri="{FF2B5EF4-FFF2-40B4-BE49-F238E27FC236}">
                <a16:creationId xmlns:a16="http://schemas.microsoft.com/office/drawing/2014/main" id="{B2445D7D-FA40-B24E-8AE5-444E03F0C7B3}"/>
              </a:ext>
            </a:extLst>
          </p:cNvPr>
          <p:cNvSpPr>
            <a:spLocks noGrp="1"/>
          </p:cNvSpPr>
          <p:nvPr>
            <p:ph idx="1"/>
          </p:nvPr>
        </p:nvSpPr>
        <p:spPr>
          <a:xfrm>
            <a:off x="773350" y="1604433"/>
            <a:ext cx="10131425" cy="3649133"/>
          </a:xfrm>
        </p:spPr>
        <p:txBody>
          <a:bodyPr/>
          <a:lstStyle/>
          <a:p>
            <a:r>
              <a:rPr lang="en-US" dirty="0"/>
              <a:t>AI or Software Engineering ? </a:t>
            </a:r>
          </a:p>
          <a:p>
            <a:r>
              <a:rPr lang="en-US" dirty="0"/>
              <a:t>Artificial Intelligence is about making machines intelligent, while software engineering is the activity of defining, designing and deploying some of the most complex and challenging systems mankind has ever sought to engineer.</a:t>
            </a:r>
          </a:p>
          <a:p>
            <a:endParaRPr lang="en-US" dirty="0"/>
          </a:p>
          <a:p>
            <a:endParaRPr lang="en-US" dirty="0"/>
          </a:p>
        </p:txBody>
      </p:sp>
      <p:pic>
        <p:nvPicPr>
          <p:cNvPr id="1028" name="Picture 4">
            <a:extLst>
              <a:ext uri="{FF2B5EF4-FFF2-40B4-BE49-F238E27FC236}">
                <a16:creationId xmlns:a16="http://schemas.microsoft.com/office/drawing/2014/main" id="{F0722594-5F1A-174A-90BF-2D79C43E9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084" y="3516549"/>
            <a:ext cx="2608857" cy="324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74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E362-191D-C649-A4A5-185D5FAAFDC2}"/>
              </a:ext>
            </a:extLst>
          </p:cNvPr>
          <p:cNvSpPr>
            <a:spLocks noGrp="1"/>
          </p:cNvSpPr>
          <p:nvPr>
            <p:ph type="title"/>
          </p:nvPr>
        </p:nvSpPr>
        <p:spPr/>
        <p:txBody>
          <a:bodyPr/>
          <a:lstStyle/>
          <a:p>
            <a:r>
              <a:rPr lang="en-US" dirty="0"/>
              <a:t>AI in software Engineering (AISE)</a:t>
            </a:r>
          </a:p>
        </p:txBody>
      </p:sp>
      <p:sp>
        <p:nvSpPr>
          <p:cNvPr id="3" name="Content Placeholder 2">
            <a:extLst>
              <a:ext uri="{FF2B5EF4-FFF2-40B4-BE49-F238E27FC236}">
                <a16:creationId xmlns:a16="http://schemas.microsoft.com/office/drawing/2014/main" id="{AB8B42AD-6B47-8240-93E6-2AA712663B32}"/>
              </a:ext>
            </a:extLst>
          </p:cNvPr>
          <p:cNvSpPr>
            <a:spLocks noGrp="1"/>
          </p:cNvSpPr>
          <p:nvPr>
            <p:ph idx="1"/>
          </p:nvPr>
        </p:nvSpPr>
        <p:spPr/>
        <p:txBody>
          <a:bodyPr/>
          <a:lstStyle/>
          <a:p>
            <a:r>
              <a:rPr lang="en-US" dirty="0"/>
              <a:t>There are currently 3 broad areas of AI techniques in Software Engineering :</a:t>
            </a:r>
          </a:p>
          <a:p>
            <a:pPr marL="800100" lvl="1" indent="-342900">
              <a:buAutoNum type="arabicPeriod"/>
            </a:pPr>
            <a:r>
              <a:rPr lang="en-US" dirty="0"/>
              <a:t>Computational search and optimization techniques (SBSE)</a:t>
            </a:r>
          </a:p>
          <a:p>
            <a:pPr marL="800100" lvl="1" indent="-342900">
              <a:buAutoNum type="arabicPeriod"/>
            </a:pPr>
            <a:r>
              <a:rPr lang="en-US" dirty="0"/>
              <a:t>Fuzzy and probabilistic methods for reasoning in presence of uncertainty</a:t>
            </a:r>
          </a:p>
          <a:p>
            <a:pPr marL="800100" lvl="1" indent="-342900">
              <a:buAutoNum type="arabicPeriod"/>
            </a:pPr>
            <a:r>
              <a:rPr lang="en-US" dirty="0"/>
              <a:t>Classification, learning and prediction</a:t>
            </a:r>
          </a:p>
        </p:txBody>
      </p:sp>
    </p:spTree>
    <p:extLst>
      <p:ext uri="{BB962C8B-B14F-4D97-AF65-F5344CB8AC3E}">
        <p14:creationId xmlns:p14="http://schemas.microsoft.com/office/powerpoint/2010/main" val="453894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1209-EC6E-8849-8764-4A409B5CD230}"/>
              </a:ext>
            </a:extLst>
          </p:cNvPr>
          <p:cNvSpPr>
            <a:spLocks noGrp="1"/>
          </p:cNvSpPr>
          <p:nvPr>
            <p:ph type="title"/>
          </p:nvPr>
        </p:nvSpPr>
        <p:spPr/>
        <p:txBody>
          <a:bodyPr/>
          <a:lstStyle/>
          <a:p>
            <a:r>
              <a:rPr lang="en-US" dirty="0"/>
              <a:t>Fuzzy and probabilistic methods</a:t>
            </a:r>
          </a:p>
        </p:txBody>
      </p:sp>
      <p:sp>
        <p:nvSpPr>
          <p:cNvPr id="3" name="Content Placeholder 2">
            <a:extLst>
              <a:ext uri="{FF2B5EF4-FFF2-40B4-BE49-F238E27FC236}">
                <a16:creationId xmlns:a16="http://schemas.microsoft.com/office/drawing/2014/main" id="{7E241130-CF2C-CC42-B512-EE0494958BA7}"/>
              </a:ext>
            </a:extLst>
          </p:cNvPr>
          <p:cNvSpPr>
            <a:spLocks noGrp="1"/>
          </p:cNvSpPr>
          <p:nvPr>
            <p:ph idx="1"/>
          </p:nvPr>
        </p:nvSpPr>
        <p:spPr/>
        <p:txBody>
          <a:bodyPr/>
          <a:lstStyle/>
          <a:p>
            <a:r>
              <a:rPr lang="en-US" dirty="0"/>
              <a:t>In Fuzzy and probabilistic work, the aim is to apply to Software Engineering, AI techniques developed to handle real world problems which are, by their nature, fuzzy and probabilistic. </a:t>
            </a:r>
          </a:p>
          <a:p>
            <a:r>
              <a:rPr lang="en-US" dirty="0"/>
              <a:t>Examples :</a:t>
            </a:r>
          </a:p>
          <a:p>
            <a:pPr lvl="1"/>
            <a:r>
              <a:rPr lang="en-US" dirty="0"/>
              <a:t>Use of Bayesian probabilistic reasoning to model software reliability.</a:t>
            </a:r>
          </a:p>
          <a:p>
            <a:pPr lvl="1"/>
            <a:r>
              <a:rPr lang="en-US" dirty="0"/>
              <a:t>Analysis of users, inherently requiring an element of probability because of the stochastic nature of human </a:t>
            </a:r>
            <a:r>
              <a:rPr lang="en-US" dirty="0" err="1"/>
              <a:t>behaviour</a:t>
            </a:r>
            <a:r>
              <a:rPr lang="en-US" dirty="0"/>
              <a:t>.</a:t>
            </a:r>
          </a:p>
        </p:txBody>
      </p:sp>
    </p:spTree>
    <p:extLst>
      <p:ext uri="{BB962C8B-B14F-4D97-AF65-F5344CB8AC3E}">
        <p14:creationId xmlns:p14="http://schemas.microsoft.com/office/powerpoint/2010/main" val="3938850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47AD-7651-0B48-8EBC-A3F28D4E8288}"/>
              </a:ext>
            </a:extLst>
          </p:cNvPr>
          <p:cNvSpPr>
            <a:spLocks noGrp="1"/>
          </p:cNvSpPr>
          <p:nvPr>
            <p:ph type="title"/>
          </p:nvPr>
        </p:nvSpPr>
        <p:spPr/>
        <p:txBody>
          <a:bodyPr/>
          <a:lstStyle/>
          <a:p>
            <a:r>
              <a:rPr lang="en-US" dirty="0"/>
              <a:t>Classification, learning and prediction</a:t>
            </a:r>
          </a:p>
        </p:txBody>
      </p:sp>
      <p:sp>
        <p:nvSpPr>
          <p:cNvPr id="3" name="Content Placeholder 2">
            <a:extLst>
              <a:ext uri="{FF2B5EF4-FFF2-40B4-BE49-F238E27FC236}">
                <a16:creationId xmlns:a16="http://schemas.microsoft.com/office/drawing/2014/main" id="{A9BA7AE0-B2F0-B845-BA8B-5E68F78CFAF2}"/>
              </a:ext>
            </a:extLst>
          </p:cNvPr>
          <p:cNvSpPr>
            <a:spLocks noGrp="1"/>
          </p:cNvSpPr>
          <p:nvPr>
            <p:ph idx="1"/>
          </p:nvPr>
        </p:nvSpPr>
        <p:spPr/>
        <p:txBody>
          <a:bodyPr/>
          <a:lstStyle/>
          <a:p>
            <a:r>
              <a:rPr lang="en-US" dirty="0"/>
              <a:t>In classification, learning and prediction work there has been great interest in modelling and predicting software costs as part of project planning.</a:t>
            </a:r>
          </a:p>
          <a:p>
            <a:pPr lvl="1"/>
            <a:r>
              <a:rPr lang="en-US" dirty="0"/>
              <a:t>Software project prediction</a:t>
            </a:r>
          </a:p>
          <a:p>
            <a:pPr lvl="1"/>
            <a:r>
              <a:rPr lang="en-US" dirty="0"/>
              <a:t>Software defect prediction</a:t>
            </a:r>
          </a:p>
          <a:p>
            <a:pPr lvl="1"/>
            <a:r>
              <a:rPr lang="en-US" dirty="0"/>
              <a:t>Machine learning - T. Menzies, “Practical machine learning for software engineering and knowledge engineering,” in Handbook of Software Engineering and Knowledge Engineering. World-Scientific, December 2001, available from </a:t>
            </a:r>
            <a:r>
              <a:rPr lang="en-US" dirty="0">
                <a:hlinkClick r:id="rId2"/>
              </a:rPr>
              <a:t>http://menzies.us/pdf/00ml.pdf</a:t>
            </a:r>
            <a:r>
              <a:rPr lang="en-US" dirty="0"/>
              <a:t>. </a:t>
            </a:r>
          </a:p>
        </p:txBody>
      </p:sp>
    </p:spTree>
    <p:extLst>
      <p:ext uri="{BB962C8B-B14F-4D97-AF65-F5344CB8AC3E}">
        <p14:creationId xmlns:p14="http://schemas.microsoft.com/office/powerpoint/2010/main" val="290839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CEE4C-5250-484A-9534-7CEBC4465296}"/>
              </a:ext>
            </a:extLst>
          </p:cNvPr>
          <p:cNvSpPr>
            <a:spLocks noGrp="1"/>
          </p:cNvSpPr>
          <p:nvPr>
            <p:ph type="title"/>
          </p:nvPr>
        </p:nvSpPr>
        <p:spPr/>
        <p:txBody>
          <a:bodyPr/>
          <a:lstStyle/>
          <a:p>
            <a:r>
              <a:rPr lang="en-US" dirty="0"/>
              <a:t>Search Based Software Engineering</a:t>
            </a:r>
          </a:p>
        </p:txBody>
      </p:sp>
      <p:sp>
        <p:nvSpPr>
          <p:cNvPr id="3" name="Content Placeholder 2">
            <a:extLst>
              <a:ext uri="{FF2B5EF4-FFF2-40B4-BE49-F238E27FC236}">
                <a16:creationId xmlns:a16="http://schemas.microsoft.com/office/drawing/2014/main" id="{990117F0-AC16-F644-AF86-7C20A81A8176}"/>
              </a:ext>
            </a:extLst>
          </p:cNvPr>
          <p:cNvSpPr>
            <a:spLocks noGrp="1"/>
          </p:cNvSpPr>
          <p:nvPr>
            <p:ph idx="1"/>
          </p:nvPr>
        </p:nvSpPr>
        <p:spPr/>
        <p:txBody>
          <a:bodyPr/>
          <a:lstStyle/>
          <a:p>
            <a:r>
              <a:rPr lang="en-US" dirty="0"/>
              <a:t>We will be talking more in depth on this topic !</a:t>
            </a:r>
          </a:p>
          <a:p>
            <a:r>
              <a:rPr lang="en-US" dirty="0"/>
              <a:t>Search Based Software Engineering (SBSE) work, the goal is to re-formulate software engineering problems as optimization problems that can then be attacked with computational search</a:t>
            </a:r>
          </a:p>
          <a:p>
            <a:r>
              <a:rPr lang="en-US" dirty="0"/>
              <a:t>This has proved to be a widely applicable and successful approach, with applications from requirements and design to maintenance and testing.</a:t>
            </a:r>
          </a:p>
        </p:txBody>
      </p:sp>
    </p:spTree>
    <p:extLst>
      <p:ext uri="{BB962C8B-B14F-4D97-AF65-F5344CB8AC3E}">
        <p14:creationId xmlns:p14="http://schemas.microsoft.com/office/powerpoint/2010/main" val="142993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0091-0F4D-1345-9FCC-FE0656E4869F}"/>
              </a:ext>
            </a:extLst>
          </p:cNvPr>
          <p:cNvSpPr>
            <a:spLocks noGrp="1"/>
          </p:cNvSpPr>
          <p:nvPr>
            <p:ph type="title"/>
          </p:nvPr>
        </p:nvSpPr>
        <p:spPr/>
        <p:txBody>
          <a:bodyPr/>
          <a:lstStyle/>
          <a:p>
            <a:r>
              <a:rPr lang="en-US" dirty="0"/>
              <a:t>SBSE – The next BIG thing after BIG DATA</a:t>
            </a:r>
          </a:p>
        </p:txBody>
      </p:sp>
      <p:sp>
        <p:nvSpPr>
          <p:cNvPr id="3" name="Content Placeholder 2">
            <a:extLst>
              <a:ext uri="{FF2B5EF4-FFF2-40B4-BE49-F238E27FC236}">
                <a16:creationId xmlns:a16="http://schemas.microsoft.com/office/drawing/2014/main" id="{8375FE58-B4C3-E14B-9D3C-0D4730F82D45}"/>
              </a:ext>
            </a:extLst>
          </p:cNvPr>
          <p:cNvSpPr>
            <a:spLocks noGrp="1"/>
          </p:cNvSpPr>
          <p:nvPr>
            <p:ph idx="1"/>
          </p:nvPr>
        </p:nvSpPr>
        <p:spPr/>
        <p:txBody>
          <a:bodyPr>
            <a:normAutofit lnSpcReduction="10000"/>
          </a:bodyPr>
          <a:lstStyle/>
          <a:p>
            <a:r>
              <a:rPr lang="en-US" dirty="0"/>
              <a:t>After "data collection" comes "model construction" so the next big thing after big data will be "big modeling”.</a:t>
            </a:r>
          </a:p>
          <a:p>
            <a:r>
              <a:rPr lang="en-US" dirty="0"/>
              <a:t>Convert any problem into a mathematical equation problem  = Your model</a:t>
            </a:r>
          </a:p>
          <a:p>
            <a:r>
              <a:rPr lang="en-US" dirty="0"/>
              <a:t>Then apply search to find (or try) to find the most optimum solution.</a:t>
            </a:r>
          </a:p>
          <a:p>
            <a:r>
              <a:rPr lang="en-US" dirty="0"/>
              <a:t>Search : Un-ordered search</a:t>
            </a:r>
          </a:p>
          <a:p>
            <a:r>
              <a:rPr lang="en-US" dirty="0"/>
              <a:t>Optimization techniques : </a:t>
            </a:r>
          </a:p>
          <a:p>
            <a:pPr marL="800100" lvl="1" indent="-342900">
              <a:buAutoNum type="arabicPeriod"/>
            </a:pPr>
            <a:r>
              <a:rPr lang="en-US" dirty="0"/>
              <a:t>Simulated Annealing </a:t>
            </a:r>
          </a:p>
          <a:p>
            <a:pPr marL="800100" lvl="1" indent="-342900">
              <a:buAutoNum type="arabicPeriod"/>
            </a:pPr>
            <a:r>
              <a:rPr lang="en-US" dirty="0"/>
              <a:t>MAXWALKSAT</a:t>
            </a:r>
          </a:p>
          <a:p>
            <a:pPr marL="800100" lvl="1" indent="-342900">
              <a:buAutoNum type="arabicPeriod"/>
            </a:pPr>
            <a:r>
              <a:rPr lang="en-US" dirty="0"/>
              <a:t>Particle Swarm Optimization</a:t>
            </a:r>
          </a:p>
          <a:p>
            <a:pPr marL="800100" lvl="1" indent="-342900">
              <a:buAutoNum type="arabicPeriod"/>
            </a:pPr>
            <a:r>
              <a:rPr lang="en-US" dirty="0"/>
              <a:t>And many more …</a:t>
            </a:r>
          </a:p>
        </p:txBody>
      </p:sp>
    </p:spTree>
    <p:extLst>
      <p:ext uri="{BB962C8B-B14F-4D97-AF65-F5344CB8AC3E}">
        <p14:creationId xmlns:p14="http://schemas.microsoft.com/office/powerpoint/2010/main" val="35480304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162</TotalTime>
  <Words>1361</Words>
  <Application>Microsoft Macintosh PowerPoint</Application>
  <PresentationFormat>Widescreen</PresentationFormat>
  <Paragraphs>109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Celestial</vt:lpstr>
      <vt:lpstr>Artificial Intelligence in software Engineering </vt:lpstr>
      <vt:lpstr>Contents</vt:lpstr>
      <vt:lpstr>History of AI</vt:lpstr>
      <vt:lpstr>What came first ?</vt:lpstr>
      <vt:lpstr>AI in software Engineering (AISE)</vt:lpstr>
      <vt:lpstr>Fuzzy and probabilistic methods</vt:lpstr>
      <vt:lpstr>Classification, learning and prediction</vt:lpstr>
      <vt:lpstr>Search Based Software Engineering</vt:lpstr>
      <vt:lpstr>SBSE – The next BIG thing after BIG DATA</vt:lpstr>
      <vt:lpstr>Ordered Vs Unordered Search</vt:lpstr>
      <vt:lpstr>Add some Stochastic search to it</vt:lpstr>
      <vt:lpstr>Decades of work</vt:lpstr>
      <vt:lpstr>Simulated Annealing</vt:lpstr>
      <vt:lpstr>SA - Algorithm</vt:lpstr>
      <vt:lpstr>Maxwalksat</vt:lpstr>
      <vt:lpstr>Particle SWARM optimization</vt:lpstr>
      <vt:lpstr>Why and how ?</vt:lpstr>
      <vt:lpstr>What is PSO ?</vt:lpstr>
      <vt:lpstr>PSO : Algorithm and Visualize</vt:lpstr>
      <vt:lpstr>Let’s see some code !</vt:lpstr>
      <vt:lpstr>AI in SE – Full SDLC</vt:lpstr>
      <vt:lpstr>Example project</vt:lpstr>
      <vt:lpstr>Future of AI is limitless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software Engineering </dc:title>
  <dc:creator>Microsoft Office User</dc:creator>
  <cp:lastModifiedBy>Microsoft Office User</cp:lastModifiedBy>
  <cp:revision>3</cp:revision>
  <dcterms:created xsi:type="dcterms:W3CDTF">2021-12-12T06:14:36Z</dcterms:created>
  <dcterms:modified xsi:type="dcterms:W3CDTF">2021-12-12T08:57:34Z</dcterms:modified>
</cp:coreProperties>
</file>